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80" r:id="rId3"/>
    <p:sldId id="266" r:id="rId4"/>
    <p:sldId id="267" r:id="rId5"/>
    <p:sldId id="256" r:id="rId6"/>
    <p:sldId id="269" r:id="rId7"/>
    <p:sldId id="270" r:id="rId8"/>
    <p:sldId id="275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 autoAdjust="0"/>
    <p:restoredTop sz="94951" autoAdjust="0"/>
  </p:normalViewPr>
  <p:slideViewPr>
    <p:cSldViewPr snapToGrid="0">
      <p:cViewPr varScale="1">
        <p:scale>
          <a:sx n="78" d="100"/>
          <a:sy n="78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C1DB6-BF04-4A98-8E99-6483F1AB53BE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576E1-E9DE-4028-B4F9-F9FE836BAE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50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576E1-E9DE-4028-B4F9-F9FE836BAED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0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576E1-E9DE-4028-B4F9-F9FE836BAED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58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4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22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097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89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863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473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88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79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80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75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1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67AFA-4627-4C30-A360-A6673C4709B1}" type="datetimeFigureOut">
              <a:rPr lang="es-MX" smtClean="0"/>
              <a:t>31/03/2026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EC9EF-FCBA-492B-B368-E9A5CCAB9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32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2911E72-55A8-A511-BD5B-5A21118AC6ED}"/>
              </a:ext>
            </a:extLst>
          </p:cNvPr>
          <p:cNvSpPr/>
          <p:nvPr/>
        </p:nvSpPr>
        <p:spPr>
          <a:xfrm>
            <a:off x="3804249" y="906327"/>
            <a:ext cx="49200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12.</a:t>
            </a:r>
            <a:r>
              <a:rPr lang="es-ES" sz="4000" b="1" cap="none" spc="0" baseline="3000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ES" sz="40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Cruzada Nacional </a:t>
            </a:r>
          </a:p>
          <a:p>
            <a:pPr algn="ctr"/>
            <a:r>
              <a:rPr lang="es-ES" sz="40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 «Libro </a:t>
            </a:r>
            <a:r>
              <a:rPr lang="es-ES" sz="4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Grande»</a:t>
            </a:r>
            <a:endParaRPr lang="es-ES" sz="4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93F601-699F-CCA7-A5BD-0B329D0D95E3}"/>
              </a:ext>
            </a:extLst>
          </p:cNvPr>
          <p:cNvSpPr txBox="1"/>
          <p:nvPr/>
        </p:nvSpPr>
        <p:spPr>
          <a:xfrm>
            <a:off x="0" y="12774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i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NewRomanPS"/>
              </a:rPr>
              <a:t>2026: año de llevar el mensaje de persona a persona </a:t>
            </a:r>
            <a:endParaRPr lang="es-MX" sz="32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D4F0C60-9D10-80A8-CFFD-91CE69233EFC}"/>
              </a:ext>
            </a:extLst>
          </p:cNvPr>
          <p:cNvSpPr/>
          <p:nvPr/>
        </p:nvSpPr>
        <p:spPr>
          <a:xfrm>
            <a:off x="3804249" y="6219645"/>
            <a:ext cx="4649638" cy="510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9219CA-1A46-3134-2CDE-6A280691277D}"/>
              </a:ext>
            </a:extLst>
          </p:cNvPr>
          <p:cNvSpPr txBox="1"/>
          <p:nvPr/>
        </p:nvSpPr>
        <p:spPr>
          <a:xfrm>
            <a:off x="3644660" y="6117311"/>
            <a:ext cx="496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>
                <a:solidFill>
                  <a:schemeClr val="bg1">
                    <a:lumMod val="50000"/>
                  </a:schemeClr>
                </a:solidFill>
              </a:rPr>
              <a:t>Calle Huatabampo núm. 18, col. Roma Sur, C. P. 06760, alcaldía Cuauhtémoc, Ciudad de México. Apartado postal 2970. Tels.: (55) 5264 2406, (55) 5264 2466, (55) 5264 2588.Lada sin costo (800) 2169 231    </a:t>
            </a:r>
          </a:p>
          <a:p>
            <a:pPr algn="ctr"/>
            <a:r>
              <a:rPr lang="es-MX" sz="800">
                <a:solidFill>
                  <a:schemeClr val="accent1"/>
                </a:solidFill>
              </a:rPr>
              <a:t>wwww.aamexico.org.mx </a:t>
            </a:r>
          </a:p>
          <a:p>
            <a:endParaRPr lang="es-MX" sz="8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C72D7CD-5A81-04FC-9BC0-0DA3E31921A5}"/>
              </a:ext>
            </a:extLst>
          </p:cNvPr>
          <p:cNvSpPr/>
          <p:nvPr/>
        </p:nvSpPr>
        <p:spPr>
          <a:xfrm>
            <a:off x="9601200" y="5864041"/>
            <a:ext cx="2480942" cy="838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2F9DCC4-AD53-623A-8992-8A8859BB2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47" y="6022190"/>
            <a:ext cx="2329048" cy="7118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7A2E23-7B0E-0A9B-C8ED-DF33989ED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157" y="1102682"/>
            <a:ext cx="6577708" cy="43841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BE1890-AB72-9489-EA76-E51A51319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46" y="934492"/>
            <a:ext cx="3481704" cy="44872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D0B8841-7577-93F8-16D2-7C4F36A03E01}"/>
              </a:ext>
            </a:extLst>
          </p:cNvPr>
          <p:cNvSpPr txBox="1"/>
          <p:nvPr/>
        </p:nvSpPr>
        <p:spPr>
          <a:xfrm>
            <a:off x="2441643" y="5477703"/>
            <a:ext cx="8180962" cy="37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>
                <a:solidFill>
                  <a:schemeClr val="accent1">
                    <a:lumMod val="50000"/>
                  </a:schemeClr>
                </a:solidFill>
              </a:rPr>
              <a:t>La vida ahora tiene un significado gracias al “ Libro Grande”.</a:t>
            </a:r>
          </a:p>
        </p:txBody>
      </p:sp>
    </p:spTree>
    <p:extLst>
      <p:ext uri="{BB962C8B-B14F-4D97-AF65-F5344CB8AC3E}">
        <p14:creationId xmlns:p14="http://schemas.microsoft.com/office/powerpoint/2010/main" val="295528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0ABFA96-2DDB-683A-F562-4A92EE528A79}"/>
              </a:ext>
            </a:extLst>
          </p:cNvPr>
          <p:cNvSpPr txBox="1"/>
          <p:nvPr/>
        </p:nvSpPr>
        <p:spPr>
          <a:xfrm>
            <a:off x="0" y="133118"/>
            <a:ext cx="12179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i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NewRomanPS"/>
              </a:rPr>
              <a:t>2026: año de llevar el mensaje de persona a persona» </a:t>
            </a:r>
            <a:endParaRPr lang="es-MX" sz="32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DC77D6-041D-D8F8-CD55-F0B42308BD0C}"/>
              </a:ext>
            </a:extLst>
          </p:cNvPr>
          <p:cNvSpPr txBox="1"/>
          <p:nvPr/>
        </p:nvSpPr>
        <p:spPr>
          <a:xfrm>
            <a:off x="67723" y="1419018"/>
            <a:ext cx="7788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>
                <a:latin typeface="Abadi" panose="020B0604020104020204" pitchFamily="34" charset="0"/>
              </a:rPr>
              <a:t>Fecha de la Cruzada Nacional del «Libro Grande»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0E287B-E23E-0B4E-85CE-8653CD83F673}"/>
              </a:ext>
            </a:extLst>
          </p:cNvPr>
          <p:cNvSpPr txBox="1"/>
          <p:nvPr/>
        </p:nvSpPr>
        <p:spPr>
          <a:xfrm>
            <a:off x="613611" y="2676975"/>
            <a:ext cx="7141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Inicia</a:t>
            </a:r>
            <a:r>
              <a:rPr lang="es-MX" sz="360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</a:t>
            </a:r>
          </a:p>
          <a:p>
            <a:r>
              <a:rPr lang="es-MX" sz="360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 de abril de 2026</a:t>
            </a:r>
          </a:p>
          <a:p>
            <a:endParaRPr lang="es-MX" sz="3600">
              <a:solidFill>
                <a:srgbClr val="00206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s-MX" sz="3600" b="1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Finaliza</a:t>
            </a:r>
            <a:r>
              <a:rPr lang="es-MX" sz="360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</a:t>
            </a:r>
          </a:p>
          <a:p>
            <a:r>
              <a:rPr lang="es-MX" sz="360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30 de septiembre de 2026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4B5845B3-CB74-2D59-3A74-E2A5099828A9}"/>
              </a:ext>
            </a:extLst>
          </p:cNvPr>
          <p:cNvSpPr/>
          <p:nvPr/>
        </p:nvSpPr>
        <p:spPr>
          <a:xfrm>
            <a:off x="7531204" y="1318703"/>
            <a:ext cx="3528093" cy="4679026"/>
          </a:xfrm>
          <a:custGeom>
            <a:avLst/>
            <a:gdLst/>
            <a:ahLst/>
            <a:cxnLst/>
            <a:rect l="l" t="t" r="r" b="b"/>
            <a:pathLst>
              <a:path w="5133244" h="6356958">
                <a:moveTo>
                  <a:pt x="0" y="0"/>
                </a:moveTo>
                <a:lnTo>
                  <a:pt x="5133243" y="0"/>
                </a:lnTo>
                <a:lnTo>
                  <a:pt x="5133243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C42584F-35B6-915B-A3FB-506BB7CCE0F9}"/>
              </a:ext>
            </a:extLst>
          </p:cNvPr>
          <p:cNvSpPr/>
          <p:nvPr/>
        </p:nvSpPr>
        <p:spPr>
          <a:xfrm>
            <a:off x="3709358" y="6124755"/>
            <a:ext cx="498606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CDA6C0-DD6C-E1B4-4E9C-165878AEB898}"/>
              </a:ext>
            </a:extLst>
          </p:cNvPr>
          <p:cNvSpPr txBox="1"/>
          <p:nvPr/>
        </p:nvSpPr>
        <p:spPr>
          <a:xfrm>
            <a:off x="3596482" y="6109366"/>
            <a:ext cx="49860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>
                <a:solidFill>
                  <a:schemeClr val="bg1">
                    <a:lumMod val="50000"/>
                  </a:schemeClr>
                </a:solidFill>
              </a:rPr>
              <a:t>Calle Huatabampo núm. 18, col. Roma Sur, C. P. 06760, alcaldía Cuauhtémoc, Ciudad de México. Apartado postal 2970. Tels.: (55) 5264 2406, (55) 5264 2466, (55) 5264 2588.Lada sin costo (800) 2169 231    </a:t>
            </a:r>
          </a:p>
          <a:p>
            <a:pPr algn="ctr"/>
            <a:r>
              <a:rPr lang="es-MX" sz="800">
                <a:solidFill>
                  <a:schemeClr val="accent1"/>
                </a:solidFill>
              </a:rPr>
              <a:t>wwww.aamexico.org.mx </a:t>
            </a:r>
          </a:p>
          <a:p>
            <a:endParaRPr lang="es-MX" sz="90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FCF16DD-9479-625A-068E-5E08DC849B50}"/>
              </a:ext>
            </a:extLst>
          </p:cNvPr>
          <p:cNvSpPr/>
          <p:nvPr/>
        </p:nvSpPr>
        <p:spPr>
          <a:xfrm>
            <a:off x="9511470" y="5831457"/>
            <a:ext cx="2553419" cy="878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353FAF-2903-405F-AE79-7EEB52F97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47" y="6022190"/>
            <a:ext cx="2329048" cy="7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4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22AE64-CE21-88F9-EC5C-9D75A1DC3C7B}"/>
              </a:ext>
            </a:extLst>
          </p:cNvPr>
          <p:cNvSpPr/>
          <p:nvPr/>
        </p:nvSpPr>
        <p:spPr>
          <a:xfrm>
            <a:off x="2070535" y="-7944"/>
            <a:ext cx="10121462" cy="819807"/>
          </a:xfrm>
          <a:prstGeom prst="rect">
            <a:avLst/>
          </a:prstGeom>
          <a:solidFill>
            <a:srgbClr val="1768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ACAE962-C4B2-D9E6-A57E-16BD54041AA8}"/>
              </a:ext>
            </a:extLst>
          </p:cNvPr>
          <p:cNvSpPr/>
          <p:nvPr/>
        </p:nvSpPr>
        <p:spPr>
          <a:xfrm>
            <a:off x="0" y="0"/>
            <a:ext cx="3108960" cy="8198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riángulo 17">
            <a:extLst>
              <a:ext uri="{FF2B5EF4-FFF2-40B4-BE49-F238E27FC236}">
                <a16:creationId xmlns:a16="http://schemas.microsoft.com/office/drawing/2014/main" id="{F1E4BA2F-E939-7B64-446C-7EE3C507D0FB}"/>
              </a:ext>
            </a:extLst>
          </p:cNvPr>
          <p:cNvSpPr/>
          <p:nvPr/>
        </p:nvSpPr>
        <p:spPr>
          <a:xfrm rot="19835970">
            <a:off x="-462140" y="-120342"/>
            <a:ext cx="1596739" cy="14417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Título 4">
            <a:extLst>
              <a:ext uri="{FF2B5EF4-FFF2-40B4-BE49-F238E27FC236}">
                <a16:creationId xmlns:a16="http://schemas.microsoft.com/office/drawing/2014/main" id="{2A663659-052A-48DF-FB60-980B9E1B2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254" y="-86587"/>
            <a:ext cx="8343752" cy="739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320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12.</a:t>
            </a:r>
            <a:r>
              <a:rPr lang="es-MX" altLang="es-MX" sz="3200" baseline="3000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es-MX" altLang="es-MX" sz="320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Cruzada Nacional del «Libro Grande»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12324ACE-F528-BB0F-E96A-E0364F41A46D}"/>
              </a:ext>
            </a:extLst>
          </p:cNvPr>
          <p:cNvSpPr txBox="1"/>
          <p:nvPr/>
        </p:nvSpPr>
        <p:spPr>
          <a:xfrm>
            <a:off x="707922" y="890506"/>
            <a:ext cx="10767797" cy="103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46"/>
              </a:lnSpc>
              <a:spcBef>
                <a:spcPct val="0"/>
              </a:spcBef>
            </a:pPr>
            <a:r>
              <a:rPr lang="es-MX" sz="2800"/>
              <a:t>Cada ejemplar que llega a nuevas manos puede convertirse en el camino de recuperación de alguna persona que aún sufre por el alcoholismo.</a:t>
            </a:r>
            <a:endParaRPr lang="en-US" sz="2800" b="1">
              <a:solidFill>
                <a:srgbClr val="132E4B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248E454-39AE-B13A-A0C0-5AA66B3F9DD1}"/>
              </a:ext>
            </a:extLst>
          </p:cNvPr>
          <p:cNvSpPr txBox="1"/>
          <p:nvPr/>
        </p:nvSpPr>
        <p:spPr>
          <a:xfrm>
            <a:off x="644673" y="2090085"/>
            <a:ext cx="6486591" cy="4305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1600" b="1">
                <a:solidFill>
                  <a:srgbClr val="132E4B"/>
                </a:solidFill>
                <a:ea typeface="Alice"/>
                <a:cs typeface="Alice"/>
                <a:sym typeface="Alice"/>
              </a:rPr>
              <a:t>El </a:t>
            </a:r>
            <a:r>
              <a:rPr lang="en-US" sz="1600" b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libro</a:t>
            </a:r>
            <a:r>
              <a:rPr lang="en-US" sz="1600" b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Alcohólicos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Anónimos</a:t>
            </a:r>
            <a:r>
              <a:rPr lang="en-US" sz="1600" b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fue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la herramienta principal,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pensada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y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utilizada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por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nuestros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cofundadores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y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primeros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compañeros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de AA, para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dar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a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conocer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y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difundir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nuestro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programa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de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recuperación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y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colocarnos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como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alternativa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de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solución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a la </a:t>
            </a:r>
            <a:r>
              <a:rPr lang="en-US" sz="1600" b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enfermedad</a:t>
            </a:r>
            <a:r>
              <a:rPr lang="en-US" sz="1600" b="1">
                <a:solidFill>
                  <a:srgbClr val="132E4B"/>
                </a:solidFill>
                <a:ea typeface="Alice"/>
                <a:cs typeface="Alice"/>
                <a:sym typeface="Alice"/>
              </a:rPr>
              <a:t> del </a:t>
            </a:r>
            <a:r>
              <a:rPr lang="en-US" sz="1600" b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alcoholismo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,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en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los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inicios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de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nuestra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querida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comunidad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. </a:t>
            </a:r>
          </a:p>
          <a:p>
            <a:pPr indent="180000">
              <a:lnSpc>
                <a:spcPts val="3360"/>
              </a:lnSpc>
            </a:pP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Hoy,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esta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>
                <a:solidFill>
                  <a:srgbClr val="132E4B"/>
                </a:solidFill>
                <a:ea typeface="Alice"/>
                <a:cs typeface="Alice"/>
                <a:sym typeface="Alice"/>
              </a:rPr>
              <a:t>12.</a:t>
            </a:r>
            <a:r>
              <a:rPr lang="en-US" sz="1600" b="1" baseline="30000">
                <a:solidFill>
                  <a:srgbClr val="132E4B"/>
                </a:solidFill>
                <a:ea typeface="Alice"/>
                <a:cs typeface="Alice"/>
                <a:sym typeface="Alice"/>
              </a:rPr>
              <a:t>a</a:t>
            </a:r>
            <a:r>
              <a:rPr lang="en-US" sz="1600" b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Cruzada</a:t>
            </a:r>
            <a:r>
              <a:rPr lang="en-US" sz="1600" b="1">
                <a:solidFill>
                  <a:srgbClr val="132E4B"/>
                </a:solidFill>
                <a:ea typeface="Alice"/>
                <a:cs typeface="Alice"/>
                <a:sym typeface="Alice"/>
              </a:rPr>
              <a:t> Nacional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retoma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 la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invitación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para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hacer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uso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del </a:t>
            </a:r>
            <a:r>
              <a:rPr lang="en-US" sz="1600" b="1">
                <a:solidFill>
                  <a:srgbClr val="132E4B"/>
                </a:solidFill>
                <a:ea typeface="Alice"/>
                <a:cs typeface="Alice"/>
                <a:sym typeface="Alice"/>
              </a:rPr>
              <a:t>«Libro Grande»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como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herramienta para </a:t>
            </a:r>
            <a:r>
              <a:rPr lang="en-US" sz="16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recordar</a:t>
            </a:r>
            <a:r>
              <a:rPr lang="en-US" sz="1600">
                <a:solidFill>
                  <a:srgbClr val="132E4B"/>
                </a:solidFill>
                <a:ea typeface="Alice"/>
                <a:cs typeface="Alice"/>
                <a:sym typeface="Alice"/>
              </a:rPr>
              <a:t> que 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«…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somos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responsables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de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ver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que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ningún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alcohólico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,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en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ninguna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parte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,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muera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prematuramente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y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tuviera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que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decir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: “No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pude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salvarme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porque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no supe de la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existencia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de AA o de lo que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podía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hacer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por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b="1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mí</a:t>
            </a:r>
            <a:r>
              <a:rPr lang="en-US" sz="1600" b="1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”».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273AF5-B90E-AD2E-CF25-68C3E9A9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861" y="2232770"/>
            <a:ext cx="5052139" cy="33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08E8DC-1025-4FCC-873D-DC5C2ADE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47856" y="706072"/>
            <a:ext cx="445586" cy="54458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63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B9D25854-9B0F-2C69-3A23-B36C8621FBE7}"/>
              </a:ext>
            </a:extLst>
          </p:cNvPr>
          <p:cNvSpPr/>
          <p:nvPr/>
        </p:nvSpPr>
        <p:spPr>
          <a:xfrm>
            <a:off x="2070538" y="0"/>
            <a:ext cx="10121462" cy="819807"/>
          </a:xfrm>
          <a:prstGeom prst="rect">
            <a:avLst/>
          </a:prstGeom>
          <a:solidFill>
            <a:srgbClr val="1768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64AEBBF-30C0-DAAA-59FB-7A6854E6A8DE}"/>
              </a:ext>
            </a:extLst>
          </p:cNvPr>
          <p:cNvSpPr/>
          <p:nvPr/>
        </p:nvSpPr>
        <p:spPr>
          <a:xfrm>
            <a:off x="-21699" y="-5600"/>
            <a:ext cx="3108960" cy="8198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riángulo 10">
            <a:extLst>
              <a:ext uri="{FF2B5EF4-FFF2-40B4-BE49-F238E27FC236}">
                <a16:creationId xmlns:a16="http://schemas.microsoft.com/office/drawing/2014/main" id="{62B62E61-D9CE-788C-A0DA-C05C8171AEA0}"/>
              </a:ext>
            </a:extLst>
          </p:cNvPr>
          <p:cNvSpPr/>
          <p:nvPr/>
        </p:nvSpPr>
        <p:spPr>
          <a:xfrm rot="19835970">
            <a:off x="-494472" y="-122177"/>
            <a:ext cx="1596739" cy="14417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CE67B9E1-C3A6-37DC-1F5B-96EE56D23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56" y="1645"/>
            <a:ext cx="12229710" cy="739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360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12.</a:t>
            </a:r>
            <a:r>
              <a:rPr lang="es-MX" altLang="es-MX" sz="3600" baseline="3000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es-MX" altLang="es-MX" sz="360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Cruzada Nacional del «Libro Grande»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C276FA91-3516-87F1-4BA6-7EDE7F352B06}"/>
              </a:ext>
            </a:extLst>
          </p:cNvPr>
          <p:cNvSpPr txBox="1"/>
          <p:nvPr/>
        </p:nvSpPr>
        <p:spPr>
          <a:xfrm>
            <a:off x="1" y="1128720"/>
            <a:ext cx="11734802" cy="623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2800" b="1">
                <a:solidFill>
                  <a:srgbClr val="132E4B"/>
                </a:solidFill>
                <a:latin typeface="Bevan"/>
                <a:ea typeface="Bevan"/>
                <a:cs typeface="Bevan"/>
                <a:sym typeface="Bevan"/>
              </a:rPr>
              <a:t>El «Libro Grande»: Una </a:t>
            </a:r>
            <a:r>
              <a:rPr lang="en-US" sz="2800" b="1" err="1">
                <a:solidFill>
                  <a:srgbClr val="132E4B"/>
                </a:solidFill>
                <a:latin typeface="Bevan"/>
                <a:ea typeface="Bevan"/>
                <a:cs typeface="Bevan"/>
                <a:sym typeface="Bevan"/>
              </a:rPr>
              <a:t>alternativa</a:t>
            </a:r>
            <a:r>
              <a:rPr lang="en-US" sz="2800" b="1">
                <a:solidFill>
                  <a:srgbClr val="132E4B"/>
                </a:solidFill>
                <a:latin typeface="Bevan"/>
                <a:ea typeface="Bevan"/>
                <a:cs typeface="Bevan"/>
                <a:sym typeface="Bevan"/>
              </a:rPr>
              <a:t> para la </a:t>
            </a:r>
            <a:r>
              <a:rPr lang="en-US" sz="2800" b="1" err="1">
                <a:solidFill>
                  <a:srgbClr val="132E4B"/>
                </a:solidFill>
                <a:latin typeface="Bevan"/>
                <a:ea typeface="Bevan"/>
                <a:cs typeface="Bevan"/>
                <a:sym typeface="Bevan"/>
              </a:rPr>
              <a:t>enfermedad</a:t>
            </a:r>
            <a:r>
              <a:rPr lang="en-US" sz="2800" b="1">
                <a:solidFill>
                  <a:srgbClr val="132E4B"/>
                </a:solidFill>
                <a:latin typeface="Bevan"/>
                <a:ea typeface="Bevan"/>
                <a:cs typeface="Bevan"/>
                <a:sym typeface="Bevan"/>
              </a:rPr>
              <a:t> del </a:t>
            </a:r>
            <a:r>
              <a:rPr lang="en-US" sz="2800" b="1" err="1">
                <a:solidFill>
                  <a:srgbClr val="132E4B"/>
                </a:solidFill>
                <a:latin typeface="Bevan"/>
                <a:ea typeface="Bevan"/>
                <a:cs typeface="Bevan"/>
                <a:sym typeface="Bevan"/>
              </a:rPr>
              <a:t>alcoholismo</a:t>
            </a:r>
            <a:r>
              <a:rPr lang="en-US" sz="2800" b="1">
                <a:solidFill>
                  <a:srgbClr val="132E4B"/>
                </a:solidFill>
                <a:latin typeface="Bevan"/>
                <a:ea typeface="Bevan"/>
                <a:cs typeface="Bevan"/>
                <a:sym typeface="Bevan"/>
              </a:rPr>
              <a:t>.</a:t>
            </a:r>
            <a:endParaRPr lang="en-US" sz="3942">
              <a:solidFill>
                <a:srgbClr val="132E4B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4050648-AD9E-BA91-34C0-CF84FC861B79}"/>
              </a:ext>
            </a:extLst>
          </p:cNvPr>
          <p:cNvSpPr/>
          <p:nvPr/>
        </p:nvSpPr>
        <p:spPr>
          <a:xfrm>
            <a:off x="490710" y="2034362"/>
            <a:ext cx="4444818" cy="4210795"/>
          </a:xfrm>
          <a:custGeom>
            <a:avLst/>
            <a:gdLst/>
            <a:ahLst/>
            <a:cxnLst/>
            <a:rect l="l" t="t" r="r" b="b"/>
            <a:pathLst>
              <a:path w="8071198" h="8091427">
                <a:moveTo>
                  <a:pt x="0" y="0"/>
                </a:moveTo>
                <a:lnTo>
                  <a:pt x="8071198" y="0"/>
                </a:lnTo>
                <a:lnTo>
                  <a:pt x="8071198" y="8091427"/>
                </a:lnTo>
                <a:lnTo>
                  <a:pt x="0" y="8091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53D0961C-F5D7-C0EB-3A84-A23DDA6B48D0}"/>
              </a:ext>
            </a:extLst>
          </p:cNvPr>
          <p:cNvSpPr txBox="1"/>
          <p:nvPr/>
        </p:nvSpPr>
        <p:spPr>
          <a:xfrm>
            <a:off x="5419288" y="2061395"/>
            <a:ext cx="5933640" cy="4468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79"/>
              </a:lnSpc>
              <a:spcBef>
                <a:spcPct val="0"/>
              </a:spcBef>
            </a:pP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«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Nosotros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,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los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Alcohólicos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Anónimos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,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somos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más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de un centenar </a:t>
            </a:r>
            <a:r>
              <a:rPr lang="en-US" sz="1400" b="1">
                <a:solidFill>
                  <a:schemeClr val="tx2"/>
                </a:solidFill>
                <a:ea typeface="Alice"/>
                <a:cs typeface="Alice"/>
                <a:sym typeface="Alice"/>
              </a:rPr>
              <a:t>de hombres y </a:t>
            </a:r>
            <a:r>
              <a:rPr lang="en-US" sz="1400" b="1" err="1">
                <a:solidFill>
                  <a:schemeClr val="tx2"/>
                </a:solidFill>
                <a:ea typeface="Alice"/>
                <a:cs typeface="Alice"/>
                <a:sym typeface="Alice"/>
              </a:rPr>
              <a:t>mujeres</a:t>
            </a:r>
            <a:r>
              <a:rPr lang="en-US" sz="1400" b="1">
                <a:solidFill>
                  <a:schemeClr val="tx2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que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nos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hemos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recuperado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de un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estado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de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mente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y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cuerpo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aparentemente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incurable. </a:t>
            </a:r>
          </a:p>
          <a:p>
            <a:pPr indent="205200" algn="just">
              <a:lnSpc>
                <a:spcPts val="2679"/>
              </a:lnSpc>
              <a:spcBef>
                <a:spcPct val="0"/>
              </a:spcBef>
            </a:pP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»El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propósito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principal de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este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libro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es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mostrarle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a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otros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alcohólicos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precisamente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cómo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nos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hemos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recuperado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».</a:t>
            </a:r>
          </a:p>
          <a:p>
            <a:pPr algn="just">
              <a:lnSpc>
                <a:spcPts val="2679"/>
              </a:lnSpc>
              <a:spcBef>
                <a:spcPct val="0"/>
              </a:spcBef>
            </a:pP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(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Prólogo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de la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primera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edición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de </a:t>
            </a:r>
            <a:r>
              <a:rPr lang="en-US" sz="14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Alcohólicos</a:t>
            </a:r>
            <a:r>
              <a:rPr lang="en-US" sz="14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Anónimos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).</a:t>
            </a:r>
          </a:p>
          <a:p>
            <a:pPr algn="just">
              <a:lnSpc>
                <a:spcPts val="2679"/>
              </a:lnSpc>
              <a:spcBef>
                <a:spcPct val="0"/>
              </a:spcBef>
            </a:pPr>
            <a:endParaRPr lang="en-US" sz="1400">
              <a:solidFill>
                <a:srgbClr val="132E4B"/>
              </a:solidFill>
              <a:ea typeface="Alice"/>
              <a:cs typeface="Alice"/>
              <a:sym typeface="Alice"/>
            </a:endParaRPr>
          </a:p>
          <a:p>
            <a:pPr algn="just">
              <a:lnSpc>
                <a:spcPts val="2679"/>
              </a:lnSpc>
              <a:spcBef>
                <a:spcPct val="0"/>
              </a:spcBef>
            </a:pP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El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capítulo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7, «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Trabajando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con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los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demás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», del «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ea typeface="Alice Bold"/>
                <a:cs typeface="Alice Bold"/>
                <a:sym typeface="Alice Bold"/>
              </a:rPr>
              <a:t>Libro Grande»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hace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referencia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a la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duodécima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400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sugerencia</a:t>
            </a:r>
            <a:r>
              <a:rPr lang="en-US" sz="1400">
                <a:solidFill>
                  <a:srgbClr val="132E4B"/>
                </a:solidFill>
                <a:ea typeface="Alice"/>
                <a:cs typeface="Alice"/>
                <a:sym typeface="Alice"/>
              </a:rPr>
              <a:t>: </a:t>
            </a:r>
          </a:p>
          <a:p>
            <a:pPr>
              <a:lnSpc>
                <a:spcPts val="2679"/>
              </a:lnSpc>
              <a:spcBef>
                <a:spcPct val="0"/>
              </a:spcBef>
            </a:pPr>
            <a:endParaRPr lang="en-US" sz="1600" b="1" i="1">
              <a:solidFill>
                <a:srgbClr val="132E4B"/>
              </a:solidFill>
              <a:ea typeface="Alice"/>
              <a:cs typeface="Alice"/>
              <a:sym typeface="Alice"/>
            </a:endParaRPr>
          </a:p>
          <a:p>
            <a:pPr algn="ctr">
              <a:lnSpc>
                <a:spcPts val="2679"/>
              </a:lnSpc>
              <a:spcBef>
                <a:spcPct val="0"/>
              </a:spcBef>
            </a:pP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¡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Llevar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este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mensaje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a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otros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alcohólicos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! </a:t>
            </a:r>
          </a:p>
          <a:p>
            <a:pPr algn="ctr">
              <a:lnSpc>
                <a:spcPts val="2679"/>
              </a:lnSpc>
              <a:spcBef>
                <a:spcPct val="0"/>
              </a:spcBef>
            </a:pP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Tú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puedes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ayudar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cuando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nadie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más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puede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. </a:t>
            </a:r>
          </a:p>
          <a:p>
            <a:pPr algn="ctr">
              <a:lnSpc>
                <a:spcPts val="2679"/>
              </a:lnSpc>
              <a:spcBef>
                <a:spcPct val="0"/>
              </a:spcBef>
            </a:pP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Tú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puedes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ganarte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su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confianza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cuando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otros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 no </a:t>
            </a:r>
            <a:r>
              <a:rPr lang="en-US" sz="1600" i="1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pueden</a:t>
            </a:r>
            <a:r>
              <a:rPr lang="en-US" sz="1600" i="1">
                <a:solidFill>
                  <a:srgbClr val="132E4B"/>
                </a:solidFill>
                <a:ea typeface="Alice"/>
                <a:cs typeface="Alice"/>
                <a:sym typeface="Alice"/>
              </a:rPr>
              <a:t>!</a:t>
            </a:r>
            <a:endParaRPr lang="en-US" sz="2200">
              <a:solidFill>
                <a:srgbClr val="2C4C79"/>
              </a:solidFill>
              <a:ea typeface="Alice Bold"/>
              <a:cs typeface="Alice Bold"/>
              <a:sym typeface="Alice Bold"/>
            </a:endParaRPr>
          </a:p>
        </p:txBody>
      </p:sp>
    </p:spTree>
    <p:extLst>
      <p:ext uri="{BB962C8B-B14F-4D97-AF65-F5344CB8AC3E}">
        <p14:creationId xmlns:p14="http://schemas.microsoft.com/office/powerpoint/2010/main" val="249590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2">
            <a:extLst>
              <a:ext uri="{FF2B5EF4-FFF2-40B4-BE49-F238E27FC236}">
                <a16:creationId xmlns:a16="http://schemas.microsoft.com/office/drawing/2014/main" id="{709543D1-13A7-F423-D136-60E4EB79ABD7}"/>
              </a:ext>
            </a:extLst>
          </p:cNvPr>
          <p:cNvSpPr/>
          <p:nvPr/>
        </p:nvSpPr>
        <p:spPr>
          <a:xfrm>
            <a:off x="0" y="766916"/>
            <a:ext cx="12192000" cy="2662084"/>
          </a:xfrm>
          <a:custGeom>
            <a:avLst/>
            <a:gdLst/>
            <a:ahLst/>
            <a:cxnLst/>
            <a:rect l="l" t="t" r="r" b="b"/>
            <a:pathLst>
              <a:path w="12636823" h="4111799">
                <a:moveTo>
                  <a:pt x="0" y="0"/>
                </a:moveTo>
                <a:lnTo>
                  <a:pt x="12636823" y="0"/>
                </a:lnTo>
                <a:lnTo>
                  <a:pt x="12636823" y="4111799"/>
                </a:lnTo>
                <a:lnTo>
                  <a:pt x="0" y="411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743" b="-4743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03ACAAB-B461-0927-9C29-A3F2E5C657C7}"/>
              </a:ext>
            </a:extLst>
          </p:cNvPr>
          <p:cNvSpPr/>
          <p:nvPr/>
        </p:nvSpPr>
        <p:spPr>
          <a:xfrm>
            <a:off x="7787552" y="1258682"/>
            <a:ext cx="4040937" cy="4902895"/>
          </a:xfrm>
          <a:custGeom>
            <a:avLst/>
            <a:gdLst/>
            <a:ahLst/>
            <a:cxnLst/>
            <a:rect l="l" t="t" r="r" b="b"/>
            <a:pathLst>
              <a:path w="3750067" h="4644046">
                <a:moveTo>
                  <a:pt x="0" y="0"/>
                </a:moveTo>
                <a:lnTo>
                  <a:pt x="3750067" y="0"/>
                </a:lnTo>
                <a:lnTo>
                  <a:pt x="3750067" y="4644045"/>
                </a:lnTo>
                <a:lnTo>
                  <a:pt x="0" y="4644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DF3559D1-5135-28DB-8B07-3677C2FD4556}"/>
              </a:ext>
            </a:extLst>
          </p:cNvPr>
          <p:cNvSpPr txBox="1"/>
          <p:nvPr/>
        </p:nvSpPr>
        <p:spPr>
          <a:xfrm>
            <a:off x="1624074" y="3991258"/>
            <a:ext cx="3974397" cy="1830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2"/>
              </a:lnSpc>
            </a:pPr>
            <a:r>
              <a:rPr lang="en-US" spc="-56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Poner</a:t>
            </a:r>
            <a:r>
              <a:rPr lang="en-US" spc="-56">
                <a:solidFill>
                  <a:srgbClr val="132E4B"/>
                </a:solidFill>
                <a:ea typeface="Alice"/>
                <a:cs typeface="Alice"/>
                <a:sym typeface="Alice"/>
              </a:rPr>
              <a:t> </a:t>
            </a:r>
            <a:r>
              <a:rPr lang="en-US" spc="-56" err="1">
                <a:solidFill>
                  <a:srgbClr val="132E4B"/>
                </a:solidFill>
                <a:ea typeface="Alice"/>
                <a:cs typeface="Alice"/>
                <a:sym typeface="Alice"/>
              </a:rPr>
              <a:t>nuestro</a:t>
            </a:r>
            <a:r>
              <a:rPr lang="en-US" spc="-56">
                <a:solidFill>
                  <a:srgbClr val="132E4B"/>
                </a:solidFill>
                <a:ea typeface="Alice"/>
                <a:cs typeface="Alice"/>
                <a:sym typeface="Alice"/>
              </a:rPr>
              <a:t> «</a:t>
            </a:r>
            <a:r>
              <a:rPr lang="en-US" b="1" spc="-56">
                <a:solidFill>
                  <a:srgbClr val="132E4B"/>
                </a:solidFill>
                <a:ea typeface="Alice"/>
                <a:cs typeface="Alice"/>
                <a:sym typeface="Alice"/>
              </a:rPr>
              <a:t>Libro Grande» </a:t>
            </a:r>
            <a:r>
              <a:rPr lang="es-MX"/>
              <a:t>en nuevas manos, como herramienta para el camino de recuperación de todo aquel que aún sufre por su manera de beber.</a:t>
            </a:r>
          </a:p>
          <a:p>
            <a:pPr algn="ctr">
              <a:lnSpc>
                <a:spcPts val="2422"/>
              </a:lnSpc>
            </a:pPr>
            <a:r>
              <a:rPr lang="es-MX" b="1">
                <a:solidFill>
                  <a:srgbClr val="002060"/>
                </a:solidFill>
              </a:rPr>
              <a:t>Justamente en «</a:t>
            </a:r>
            <a:r>
              <a:rPr lang="es-MX" b="1" i="1">
                <a:solidFill>
                  <a:srgbClr val="002060"/>
                </a:solidFill>
                <a:effectLst/>
              </a:rPr>
              <a:t>2026: año de llevar el mensaje de persona a persona».</a:t>
            </a:r>
            <a:endParaRPr lang="en-US" sz="2000" b="1" spc="-56">
              <a:solidFill>
                <a:srgbClr val="132E4B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9E0C3659-FBB9-5740-C58E-5EC6F1338642}"/>
              </a:ext>
            </a:extLst>
          </p:cNvPr>
          <p:cNvSpPr txBox="1"/>
          <p:nvPr/>
        </p:nvSpPr>
        <p:spPr>
          <a:xfrm>
            <a:off x="668594" y="3418409"/>
            <a:ext cx="6263148" cy="485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400" b="1">
                <a:solidFill>
                  <a:srgbClr val="132E4B"/>
                </a:solidFill>
                <a:latin typeface="Bevan"/>
                <a:ea typeface="Bevan"/>
                <a:cs typeface="Bevan"/>
                <a:sym typeface="Bevan"/>
              </a:rPr>
              <a:t>Meta de la </a:t>
            </a:r>
            <a:r>
              <a:rPr lang="en-US" sz="2400" b="1" err="1">
                <a:solidFill>
                  <a:srgbClr val="132E4B"/>
                </a:solidFill>
                <a:latin typeface="Bevan"/>
                <a:ea typeface="Bevan"/>
                <a:cs typeface="Bevan"/>
                <a:sym typeface="Bevan"/>
              </a:rPr>
              <a:t>Cruzada</a:t>
            </a:r>
            <a:r>
              <a:rPr lang="en-US" sz="2400" b="1">
                <a:solidFill>
                  <a:srgbClr val="132E4B"/>
                </a:solidFill>
                <a:latin typeface="Bevan"/>
                <a:ea typeface="Bevan"/>
                <a:cs typeface="Bevan"/>
                <a:sym typeface="Bevan"/>
              </a:rPr>
              <a:t> Nacional del «Libro Grande» </a:t>
            </a: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F8C20EE-3803-B7B9-902F-F7E48EDE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5"/>
            <a:ext cx="12192000" cy="739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360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12.ª Cruzada Nacional del Libro Grande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D1D8035-21B5-66C7-1FF0-9F3EBB4058DE}"/>
              </a:ext>
            </a:extLst>
          </p:cNvPr>
          <p:cNvSpPr/>
          <p:nvPr/>
        </p:nvSpPr>
        <p:spPr>
          <a:xfrm>
            <a:off x="3709358" y="6161577"/>
            <a:ext cx="4908431" cy="567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4A2FB7-068B-4FA5-A16F-55FBC3198441}"/>
              </a:ext>
            </a:extLst>
          </p:cNvPr>
          <p:cNvSpPr txBox="1"/>
          <p:nvPr/>
        </p:nvSpPr>
        <p:spPr>
          <a:xfrm>
            <a:off x="3288102" y="6122130"/>
            <a:ext cx="5615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>
                <a:solidFill>
                  <a:schemeClr val="bg1">
                    <a:lumMod val="50000"/>
                  </a:schemeClr>
                </a:solidFill>
              </a:rPr>
              <a:t>Calle Huatabampo núm. 18, col. Roma Sur, C. P. 06760, alcaldía Cuauhtémoc, Ciudad de México. Apartado postal </a:t>
            </a:r>
          </a:p>
          <a:p>
            <a:pPr algn="ctr"/>
            <a:r>
              <a:rPr lang="es-MX" sz="800">
                <a:solidFill>
                  <a:schemeClr val="bg1">
                    <a:lumMod val="50000"/>
                  </a:schemeClr>
                </a:solidFill>
              </a:rPr>
              <a:t>2970. Tels.: (55) 5264 2406, (55) 5264 2466, (55) 5264 2588.Lada sin costo (800) 2169 231    </a:t>
            </a:r>
          </a:p>
          <a:p>
            <a:pPr algn="ctr"/>
            <a:r>
              <a:rPr lang="es-MX" sz="800">
                <a:solidFill>
                  <a:schemeClr val="accent1"/>
                </a:solidFill>
              </a:rPr>
              <a:t>wwww.aamexico.org.mx </a:t>
            </a:r>
          </a:p>
          <a:p>
            <a:endParaRPr lang="es-MX" sz="90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EF6756-78A4-FE35-8705-8C27FD3B6080}"/>
              </a:ext>
            </a:extLst>
          </p:cNvPr>
          <p:cNvSpPr/>
          <p:nvPr/>
        </p:nvSpPr>
        <p:spPr>
          <a:xfrm>
            <a:off x="9511470" y="5831457"/>
            <a:ext cx="2553419" cy="878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99324B-1EB3-7E6B-8A41-D95F2C0AA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47" y="6022190"/>
            <a:ext cx="2329048" cy="7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2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1C7CAA99-E327-5F08-561E-53A552C388D2}"/>
              </a:ext>
            </a:extLst>
          </p:cNvPr>
          <p:cNvSpPr txBox="1"/>
          <p:nvPr/>
        </p:nvSpPr>
        <p:spPr>
          <a:xfrm>
            <a:off x="1106127" y="178646"/>
            <a:ext cx="10401433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¿</a:t>
            </a:r>
            <a:r>
              <a:rPr lang="en-US" sz="2800" b="1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Cómo</a:t>
            </a:r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 </a:t>
            </a:r>
            <a:r>
              <a:rPr lang="en-US" sz="2800" b="1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llevarla</a:t>
            </a:r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 a </a:t>
            </a:r>
            <a:r>
              <a:rPr lang="en-US" sz="2800" b="1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cabo</a:t>
            </a:r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 </a:t>
            </a:r>
            <a:r>
              <a:rPr lang="en-US" sz="2800" b="1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en</a:t>
            </a:r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 </a:t>
            </a:r>
            <a:r>
              <a:rPr lang="en-US" sz="2800" b="1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los</a:t>
            </a:r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 </a:t>
            </a:r>
            <a:r>
              <a:rPr lang="en-US" sz="2800" b="1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grupos</a:t>
            </a:r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Bevan"/>
                <a:cs typeface="Times New Roman" panose="02020603050405020304" pitchFamily="18" charset="0"/>
                <a:sym typeface="Bevan"/>
              </a:rPr>
              <a:t> de AA?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1F7AF68-C747-9954-71A7-AB20E66F6DB6}"/>
              </a:ext>
            </a:extLst>
          </p:cNvPr>
          <p:cNvSpPr txBox="1"/>
          <p:nvPr/>
        </p:nvSpPr>
        <p:spPr>
          <a:xfrm>
            <a:off x="505066" y="2236839"/>
            <a:ext cx="7252585" cy="2529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Durante la 12a </a:t>
            </a:r>
            <a:r>
              <a:rPr lang="en-US" b="1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Cruzada</a:t>
            </a:r>
            <a:r>
              <a:rPr lang="en-US" b="1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Nacional,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p</a:t>
            </a:r>
            <a:r>
              <a:rPr lang="es-MX" sz="180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oner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es-MX" sz="180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disposición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el Libro Grande </a:t>
            </a:r>
            <a:r>
              <a:rPr lang="es-MX" sz="180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Alcohólicos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sz="180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Anónimos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para su </a:t>
            </a:r>
            <a:r>
              <a:rPr lang="es-MX" sz="180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adquisición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el </a:t>
            </a:r>
            <a:r>
              <a:rPr lang="es-MX" sz="180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código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: 101 </a:t>
            </a:r>
            <a:r>
              <a:rPr lang="es-MX" sz="1800" i="1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Alcohólicos</a:t>
            </a:r>
            <a:r>
              <a:rPr lang="es-MX" sz="1800" i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sz="1800" i="1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Anónimos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, el </a:t>
            </a:r>
            <a:r>
              <a:rPr lang="es-MX" sz="180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código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: 102 </a:t>
            </a:r>
            <a:r>
              <a:rPr lang="es-MX" sz="1800" i="1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Alcohólicos</a:t>
            </a:r>
            <a:r>
              <a:rPr lang="es-MX" sz="1800" i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sz="1800" i="1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Anónimos</a:t>
            </a:r>
            <a:r>
              <a:rPr lang="es-MX" sz="1800" i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con historiales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, el </a:t>
            </a:r>
            <a:r>
              <a:rPr lang="es-MX" sz="180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código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: 103 </a:t>
            </a:r>
            <a:r>
              <a:rPr lang="es-MX" sz="1800" i="1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Alcohólicos</a:t>
            </a:r>
            <a:r>
              <a:rPr lang="es-MX" sz="1800" i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sz="1800" i="1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Anónimos</a:t>
            </a:r>
            <a:r>
              <a:rPr lang="es-MX" sz="1800" i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de bolsillo 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y el </a:t>
            </a:r>
            <a:r>
              <a:rPr lang="es-MX" sz="180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código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: 104 </a:t>
            </a:r>
            <a:r>
              <a:rPr lang="es-MX" sz="1800" i="1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Alcohólicos</a:t>
            </a:r>
            <a:r>
              <a:rPr lang="es-MX" sz="1800" i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sz="1800" i="1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Anónimos</a:t>
            </a:r>
            <a:r>
              <a:rPr lang="es-MX" sz="1800" i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letra grande, 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para su </a:t>
            </a:r>
            <a:r>
              <a:rPr lang="es-MX" sz="180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distribución</a:t>
            </a:r>
            <a:r>
              <a:rPr lang="es-MX" sz="18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individual con el 40% de descuento. </a:t>
            </a:r>
            <a:endParaRPr lang="es-MX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163"/>
              </a:lnSpc>
            </a:pPr>
            <a:endParaRPr lang="en-US" spc="-50">
              <a:solidFill>
                <a:schemeClr val="accent1">
                  <a:lumMod val="50000"/>
                </a:schemeClr>
              </a:solidFill>
              <a:ea typeface="Alice"/>
              <a:cs typeface="Alice"/>
              <a:sym typeface="Alice"/>
            </a:endParaRPr>
          </a:p>
          <a:p>
            <a:pPr>
              <a:lnSpc>
                <a:spcPts val="2163"/>
              </a:lnSpc>
            </a:pP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Asimismo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,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motivar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la </a:t>
            </a:r>
            <a:r>
              <a:rPr lang="en-US" b="1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lectura</a:t>
            </a:r>
            <a:r>
              <a:rPr lang="en-US" b="1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del «Libro Grande»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como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un testimonio de que es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posible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recuperarse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de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nuestra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devastadora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enfermedad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,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acercándonos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a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sectores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laborales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y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lugares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 </a:t>
            </a:r>
            <a:r>
              <a:rPr lang="en-US" spc="-50" err="1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públicos</a:t>
            </a:r>
            <a:r>
              <a:rPr lang="en-US" spc="-50">
                <a:solidFill>
                  <a:schemeClr val="accent1">
                    <a:lumMod val="50000"/>
                  </a:schemeClr>
                </a:solidFill>
                <a:ea typeface="Alice"/>
                <a:cs typeface="Alice"/>
                <a:sym typeface="Alice"/>
              </a:rPr>
              <a:t>.</a:t>
            </a:r>
            <a:endParaRPr lang="en-US" sz="2100" spc="-50">
              <a:solidFill>
                <a:srgbClr val="ECE9EA"/>
              </a:solidFill>
              <a:ea typeface="Alice"/>
              <a:cs typeface="Alice"/>
              <a:sym typeface="Alice"/>
            </a:endParaRPr>
          </a:p>
        </p:txBody>
      </p:sp>
      <p:pic>
        <p:nvPicPr>
          <p:cNvPr id="5" name="F14A44DC-A46E-4B9A-ABF3-BDF363AC9606">
            <a:extLst>
              <a:ext uri="{FF2B5EF4-FFF2-40B4-BE49-F238E27FC236}">
                <a16:creationId xmlns:a16="http://schemas.microsoft.com/office/drawing/2014/main" id="{F23FF513-62CE-FFE7-61B2-C2AF598D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34" y="2139851"/>
            <a:ext cx="3781799" cy="252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4D760C9-0E92-5F7F-966A-426D040122F5}"/>
              </a:ext>
            </a:extLst>
          </p:cNvPr>
          <p:cNvSpPr/>
          <p:nvPr/>
        </p:nvSpPr>
        <p:spPr>
          <a:xfrm>
            <a:off x="3769743" y="6211019"/>
            <a:ext cx="4787661" cy="534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142C6D-D89E-B788-170F-24B32411ED50}"/>
              </a:ext>
            </a:extLst>
          </p:cNvPr>
          <p:cNvSpPr txBox="1"/>
          <p:nvPr/>
        </p:nvSpPr>
        <p:spPr>
          <a:xfrm>
            <a:off x="3620219" y="6109106"/>
            <a:ext cx="4951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>
                <a:solidFill>
                  <a:schemeClr val="bg1">
                    <a:lumMod val="50000"/>
                  </a:schemeClr>
                </a:solidFill>
              </a:rPr>
              <a:t>Calle Huatabampo núm. 18, col. Roma Sur, C. P. 06760, alcaldía Cuauhtémoc, Ciudad de México. Apartado postal 2970. Tels.: (55) 5264 2406, (55) 5264 2466, (55) 5264 2588.Lada sin costo (800) 2169 231    </a:t>
            </a:r>
          </a:p>
          <a:p>
            <a:pPr algn="ctr"/>
            <a:r>
              <a:rPr lang="es-MX" sz="800">
                <a:solidFill>
                  <a:schemeClr val="accent1"/>
                </a:solidFill>
              </a:rPr>
              <a:t>wwww.aamexico.org.mx </a:t>
            </a:r>
          </a:p>
          <a:p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7EF5D-18AD-3056-CCEF-908A21688046}"/>
              </a:ext>
            </a:extLst>
          </p:cNvPr>
          <p:cNvSpPr/>
          <p:nvPr/>
        </p:nvSpPr>
        <p:spPr>
          <a:xfrm>
            <a:off x="9511470" y="5831457"/>
            <a:ext cx="2553419" cy="878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2A080A-54D3-B0FD-84D1-5224A8838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47" y="6022190"/>
            <a:ext cx="2329048" cy="7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0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>
            <a:extLst>
              <a:ext uri="{FF2B5EF4-FFF2-40B4-BE49-F238E27FC236}">
                <a16:creationId xmlns:a16="http://schemas.microsoft.com/office/drawing/2014/main" id="{E0502599-5B0F-F14E-E25B-FC55EF5C1038}"/>
              </a:ext>
            </a:extLst>
          </p:cNvPr>
          <p:cNvSpPr txBox="1"/>
          <p:nvPr/>
        </p:nvSpPr>
        <p:spPr>
          <a:xfrm>
            <a:off x="4116916" y="1188163"/>
            <a:ext cx="7648364" cy="1201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1"/>
              </a:lnSpc>
            </a:pPr>
            <a:r>
              <a:rPr lang="en-US" sz="6600" b="1">
                <a:solidFill>
                  <a:srgbClr val="2C4C79"/>
                </a:solidFill>
                <a:latin typeface="Marykate"/>
                <a:ea typeface="Marykate"/>
                <a:cs typeface="Marykate"/>
                <a:sym typeface="Marykate"/>
              </a:rPr>
              <a:t> </a:t>
            </a:r>
          </a:p>
          <a:p>
            <a:pPr algn="ctr">
              <a:lnSpc>
                <a:spcPts val="4641"/>
              </a:lnSpc>
            </a:pPr>
            <a:endParaRPr lang="en-US" sz="4990">
              <a:solidFill>
                <a:srgbClr val="2C4C79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69C0280-829F-39E3-C2ED-9D02DF759B12}"/>
              </a:ext>
            </a:extLst>
          </p:cNvPr>
          <p:cNvSpPr txBox="1"/>
          <p:nvPr/>
        </p:nvSpPr>
        <p:spPr>
          <a:xfrm>
            <a:off x="4278281" y="3828499"/>
            <a:ext cx="7648364" cy="11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41"/>
              </a:lnSpc>
            </a:pPr>
            <a:r>
              <a:rPr lang="en-US" sz="3600" b="1">
                <a:solidFill>
                  <a:srgbClr val="2C4C79"/>
                </a:solidFill>
                <a:ea typeface="Marykate"/>
                <a:cs typeface="Marykate"/>
                <a:sym typeface="Marykate"/>
              </a:rPr>
              <a:t>¡… y con </a:t>
            </a:r>
            <a:r>
              <a:rPr lang="en-US" sz="3600" b="1" err="1">
                <a:solidFill>
                  <a:srgbClr val="2C4C79"/>
                </a:solidFill>
                <a:ea typeface="Marykate"/>
                <a:cs typeface="Marykate"/>
                <a:sym typeface="Marykate"/>
              </a:rPr>
              <a:t>el</a:t>
            </a:r>
            <a:r>
              <a:rPr lang="en-US" sz="3600" b="1">
                <a:solidFill>
                  <a:srgbClr val="2C4C79"/>
                </a:solidFill>
                <a:ea typeface="Marykate"/>
                <a:cs typeface="Marykate"/>
                <a:sym typeface="Marykate"/>
              </a:rPr>
              <a:t> «Libro Grande» lo </a:t>
            </a:r>
            <a:r>
              <a:rPr lang="en-US" sz="3600" b="1" err="1">
                <a:solidFill>
                  <a:srgbClr val="2C4C79"/>
                </a:solidFill>
                <a:ea typeface="Marykate"/>
                <a:cs typeface="Marykate"/>
                <a:sym typeface="Marykate"/>
              </a:rPr>
              <a:t>podemos</a:t>
            </a:r>
            <a:r>
              <a:rPr lang="en-US" sz="3600" b="1">
                <a:solidFill>
                  <a:srgbClr val="2C4C79"/>
                </a:solidFill>
                <a:ea typeface="Marykate"/>
                <a:cs typeface="Marykate"/>
                <a:sym typeface="Marykate"/>
              </a:rPr>
              <a:t>      </a:t>
            </a:r>
          </a:p>
          <a:p>
            <a:pPr algn="just">
              <a:lnSpc>
                <a:spcPts val="4641"/>
              </a:lnSpc>
            </a:pPr>
            <a:r>
              <a:rPr lang="en-US" sz="3600" b="1">
                <a:solidFill>
                  <a:srgbClr val="2C4C79"/>
                </a:solidFill>
                <a:ea typeface="Marykate"/>
                <a:cs typeface="Marykate"/>
                <a:sym typeface="Marykate"/>
              </a:rPr>
              <a:t>                   </a:t>
            </a:r>
            <a:r>
              <a:rPr lang="en-US" sz="3600" b="1" err="1">
                <a:solidFill>
                  <a:srgbClr val="2C4C79"/>
                </a:solidFill>
                <a:ea typeface="Marykate"/>
                <a:cs typeface="Marykate"/>
                <a:sym typeface="Marykate"/>
              </a:rPr>
              <a:t>hacer</a:t>
            </a:r>
            <a:r>
              <a:rPr lang="en-US" sz="3600" b="1">
                <a:solidFill>
                  <a:srgbClr val="2C4C79"/>
                </a:solidFill>
                <a:ea typeface="Marykate"/>
                <a:cs typeface="Marykate"/>
                <a:sym typeface="Marykate"/>
              </a:rPr>
              <a:t> </a:t>
            </a:r>
            <a:r>
              <a:rPr lang="en-US" sz="3600" b="1" err="1">
                <a:solidFill>
                  <a:srgbClr val="2C4C79"/>
                </a:solidFill>
                <a:ea typeface="Marykate"/>
                <a:cs typeface="Marykate"/>
                <a:sym typeface="Marykate"/>
              </a:rPr>
              <a:t>mejor</a:t>
            </a:r>
            <a:r>
              <a:rPr lang="en-US" sz="3600" b="1">
                <a:solidFill>
                  <a:srgbClr val="2C4C79"/>
                </a:solidFill>
                <a:ea typeface="Marykate"/>
                <a:cs typeface="Marykate"/>
                <a:sym typeface="Marykate"/>
              </a:rPr>
              <a:t>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B8BB68-B059-E959-74F2-A1180D314822}"/>
              </a:ext>
            </a:extLst>
          </p:cNvPr>
          <p:cNvSpPr txBox="1"/>
          <p:nvPr/>
        </p:nvSpPr>
        <p:spPr>
          <a:xfrm>
            <a:off x="0" y="137652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i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NewRomanPS"/>
              </a:rPr>
              <a:t>2026: año de llevar el mensaje de persona a persona</a:t>
            </a:r>
            <a:endParaRPr lang="es-MX" sz="28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6F3830-DA6F-B259-B7D2-3487B133FF7E}"/>
              </a:ext>
            </a:extLst>
          </p:cNvPr>
          <p:cNvSpPr txBox="1"/>
          <p:nvPr/>
        </p:nvSpPr>
        <p:spPr>
          <a:xfrm>
            <a:off x="4667447" y="1483859"/>
            <a:ext cx="6870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«Sin embargo, lo convencieron las ideas que encierra este libro. No ha bebido ni una copa en muchos años. Lo veo de vez en cuando y es un espécimen de la naturaleza humana tan excelente como uno pueda imaginarse». </a:t>
            </a:r>
          </a:p>
          <a:p>
            <a:pPr algn="r"/>
            <a:r>
              <a:rPr lang="es-MX"/>
              <a:t>Dr. William D. Silkworth</a:t>
            </a:r>
          </a:p>
          <a:p>
            <a:pPr algn="r"/>
            <a:r>
              <a:rPr lang="es-MX" i="1"/>
              <a:t>Alcohólicos Anónimos, </a:t>
            </a:r>
            <a:r>
              <a:rPr lang="es-MX"/>
              <a:t>pág. </a:t>
            </a:r>
            <a:r>
              <a:rPr lang="es-MX" cap="small"/>
              <a:t>xxxv</a:t>
            </a:r>
            <a:r>
              <a:rPr lang="es-MX"/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F361BA7-76CA-9D7B-C324-4D039B53E656}"/>
              </a:ext>
            </a:extLst>
          </p:cNvPr>
          <p:cNvSpPr/>
          <p:nvPr/>
        </p:nvSpPr>
        <p:spPr>
          <a:xfrm>
            <a:off x="3647769" y="6202392"/>
            <a:ext cx="4875129" cy="517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3AEB20-E2BC-1997-C476-D40CABAE9B67}"/>
              </a:ext>
            </a:extLst>
          </p:cNvPr>
          <p:cNvSpPr txBox="1"/>
          <p:nvPr/>
        </p:nvSpPr>
        <p:spPr>
          <a:xfrm>
            <a:off x="3607278" y="6101489"/>
            <a:ext cx="4977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>
                <a:solidFill>
                  <a:schemeClr val="bg1">
                    <a:lumMod val="50000"/>
                  </a:schemeClr>
                </a:solidFill>
              </a:rPr>
              <a:t>Calle Huatabampo núm. 18, col. Roma Sur, C. P. 06760, alcaldía Cuauhtémoc, Ciudad de México. Apartado postal 2970. Tels.: (55) 5264 2406, (55) 5264 2466, (55) 5264 2588.Lada sin costo (800) 2169 231    </a:t>
            </a:r>
          </a:p>
          <a:p>
            <a:pPr algn="ctr"/>
            <a:r>
              <a:rPr lang="es-MX" sz="800">
                <a:solidFill>
                  <a:schemeClr val="accent1"/>
                </a:solidFill>
              </a:rPr>
              <a:t>wwww.aamexico.org.mx </a:t>
            </a:r>
          </a:p>
          <a:p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D2164FA-F278-F321-C51A-DC5C778C8E75}"/>
              </a:ext>
            </a:extLst>
          </p:cNvPr>
          <p:cNvSpPr/>
          <p:nvPr/>
        </p:nvSpPr>
        <p:spPr>
          <a:xfrm>
            <a:off x="9511470" y="5831457"/>
            <a:ext cx="2553419" cy="878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3D9257-DA4A-D8F2-6E60-EA2AAC97A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47" y="6022190"/>
            <a:ext cx="2329048" cy="7118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71A15B-5E4F-F33B-70EA-63902E214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55" y="929810"/>
            <a:ext cx="3804097" cy="49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6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2676862-81B8-B339-2577-585A3B433932}"/>
              </a:ext>
            </a:extLst>
          </p:cNvPr>
          <p:cNvSpPr/>
          <p:nvPr/>
        </p:nvSpPr>
        <p:spPr>
          <a:xfrm>
            <a:off x="670561" y="1295400"/>
            <a:ext cx="5415608" cy="3773721"/>
          </a:xfrm>
          <a:custGeom>
            <a:avLst/>
            <a:gdLst/>
            <a:ahLst/>
            <a:cxnLst/>
            <a:rect l="l" t="t" r="r" b="b"/>
            <a:pathLst>
              <a:path w="6492965" h="4914565">
                <a:moveTo>
                  <a:pt x="0" y="0"/>
                </a:moveTo>
                <a:lnTo>
                  <a:pt x="6492965" y="0"/>
                </a:lnTo>
                <a:lnTo>
                  <a:pt x="6492965" y="4914565"/>
                </a:lnTo>
                <a:lnTo>
                  <a:pt x="0" y="491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2306ACA-93CD-74C0-E450-F5B54241F09C}"/>
              </a:ext>
            </a:extLst>
          </p:cNvPr>
          <p:cNvSpPr txBox="1"/>
          <p:nvPr/>
        </p:nvSpPr>
        <p:spPr>
          <a:xfrm>
            <a:off x="5181583" y="2252178"/>
            <a:ext cx="7010417" cy="3966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3600" err="1">
                <a:solidFill>
                  <a:schemeClr val="tx2">
                    <a:lumMod val="50000"/>
                  </a:schemeClr>
                </a:solidFill>
                <a:latin typeface="Bevan"/>
                <a:ea typeface="Bevan"/>
                <a:cs typeface="Bevan"/>
                <a:sym typeface="Bevan"/>
              </a:rPr>
              <a:t>www.aamexico.org.mx</a:t>
            </a:r>
            <a:endParaRPr lang="en-US" sz="3600">
              <a:solidFill>
                <a:schemeClr val="tx2">
                  <a:lumMod val="50000"/>
                </a:schemeClr>
              </a:solidFill>
              <a:latin typeface="Bevan"/>
              <a:ea typeface="Bevan"/>
              <a:cs typeface="Bevan"/>
              <a:sym typeface="Bevan"/>
            </a:endParaRPr>
          </a:p>
          <a:p>
            <a:pPr algn="ctr">
              <a:lnSpc>
                <a:spcPts val="10479"/>
              </a:lnSpc>
            </a:pPr>
            <a:r>
              <a:rPr lang="en-US" sz="3600">
                <a:solidFill>
                  <a:schemeClr val="tx2">
                    <a:lumMod val="50000"/>
                  </a:schemeClr>
                </a:solidFill>
                <a:latin typeface="Bevan"/>
                <a:ea typeface="Bevan"/>
                <a:cs typeface="Bevan"/>
                <a:sym typeface="Bevan"/>
              </a:rPr>
              <a:t>800-216-9231</a:t>
            </a:r>
          </a:p>
          <a:p>
            <a:pPr algn="ctr">
              <a:lnSpc>
                <a:spcPts val="12299"/>
              </a:lnSpc>
              <a:spcBef>
                <a:spcPct val="0"/>
              </a:spcBef>
            </a:pPr>
            <a:endParaRPr lang="en-US" sz="7485">
              <a:solidFill>
                <a:srgbClr val="ECE9EA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69A0ECE-C1FB-DCEF-4429-098AD18DBD74}"/>
              </a:ext>
            </a:extLst>
          </p:cNvPr>
          <p:cNvSpPr/>
          <p:nvPr/>
        </p:nvSpPr>
        <p:spPr>
          <a:xfrm>
            <a:off x="9511470" y="5831457"/>
            <a:ext cx="2553419" cy="878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7E62F6-6246-4035-9B48-CE30E9FAD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47" y="6022190"/>
            <a:ext cx="2329048" cy="7118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E9A764C-AEB3-092C-CA54-0264537DE622}"/>
              </a:ext>
            </a:extLst>
          </p:cNvPr>
          <p:cNvSpPr/>
          <p:nvPr/>
        </p:nvSpPr>
        <p:spPr>
          <a:xfrm>
            <a:off x="3686783" y="6218648"/>
            <a:ext cx="4756826" cy="515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AB7F08-66C2-A94D-94B2-D632C7929CF0}"/>
              </a:ext>
            </a:extLst>
          </p:cNvPr>
          <p:cNvSpPr txBox="1"/>
          <p:nvPr/>
        </p:nvSpPr>
        <p:spPr>
          <a:xfrm>
            <a:off x="3686783" y="6099243"/>
            <a:ext cx="465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>
                <a:solidFill>
                  <a:schemeClr val="bg1">
                    <a:lumMod val="50000"/>
                  </a:schemeClr>
                </a:solidFill>
              </a:rPr>
              <a:t>Calle Huatabampo núm. 18, col. Roma Sur, C. P. 06760, alcaldía Cuauhtémoc, Ciudad de México. Apartado postal 2970. Tels.: (55) 5264 2406, (55) 5264 2466, (55) 5264 2588.Lada sin costo (800) 2169 231    </a:t>
            </a:r>
          </a:p>
          <a:p>
            <a:pPr algn="ctr"/>
            <a:r>
              <a:rPr lang="es-MX" sz="800">
                <a:solidFill>
                  <a:schemeClr val="accent1"/>
                </a:solidFill>
              </a:rPr>
              <a:t>wwww.aamexico.org.mx </a:t>
            </a:r>
          </a:p>
          <a:p>
            <a:endParaRPr lang="es-MX" sz="800"/>
          </a:p>
        </p:txBody>
      </p:sp>
    </p:spTree>
    <p:extLst>
      <p:ext uri="{BB962C8B-B14F-4D97-AF65-F5344CB8AC3E}">
        <p14:creationId xmlns:p14="http://schemas.microsoft.com/office/powerpoint/2010/main" val="1899792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Corporativa  -  Solo lectura" id="{7A2C7E98-B4BA-1444-B4E9-2FF1C8056C98}" vid="{293228E4-190B-BE4D-9B3A-FBF79B2D1A3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2655</TotalTime>
  <Words>987</Words>
  <Application>Microsoft Office PowerPoint</Application>
  <PresentationFormat>Panorámica</PresentationFormat>
  <Paragraphs>58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1" baseType="lpstr">
      <vt:lpstr>Abadi</vt:lpstr>
      <vt:lpstr>ADLaM Display</vt:lpstr>
      <vt:lpstr>Alice</vt:lpstr>
      <vt:lpstr>Alice Bold</vt:lpstr>
      <vt:lpstr>Arial</vt:lpstr>
      <vt:lpstr>Bevan</vt:lpstr>
      <vt:lpstr>Calibri</vt:lpstr>
      <vt:lpstr>Calibri Light</vt:lpstr>
      <vt:lpstr>Helvetica Neue Medium</vt:lpstr>
      <vt:lpstr>Marykate</vt:lpstr>
      <vt:lpstr>Times New Roman</vt:lpstr>
      <vt:lpstr>TimesNewRomanPS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leticia quiroz</dc:creator>
  <cp:keywords/>
  <dc:description/>
  <cp:lastModifiedBy>Sistemas</cp:lastModifiedBy>
  <cp:revision>206</cp:revision>
  <dcterms:created xsi:type="dcterms:W3CDTF">2023-03-17T04:13:28Z</dcterms:created>
  <dcterms:modified xsi:type="dcterms:W3CDTF">2026-03-31T23:53:17Z</dcterms:modified>
  <cp:category/>
</cp:coreProperties>
</file>